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9" r:id="rId2"/>
    <p:sldId id="258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679" autoAdjust="0"/>
  </p:normalViewPr>
  <p:slideViewPr>
    <p:cSldViewPr snapToGrid="0">
      <p:cViewPr varScale="1">
        <p:scale>
          <a:sx n="69" d="100"/>
          <a:sy n="69" d="100"/>
        </p:scale>
        <p:origin x="5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C32168-FBEA-4CCD-BF5E-5FB2E6A19972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760FE9-2B3B-46E7-8EDC-52F72C626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057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760FE9-2B3B-46E7-8EDC-52F72C626C3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338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760FE9-2B3B-46E7-8EDC-52F72C626C3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396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FC81B-37A4-9041-E524-5EE8E4F4D4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2DDDC6-F324-6838-5417-40E73428B8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56D78F-E31E-7197-3B9D-85B47C2A2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C7587-9D12-4DAE-B0AC-DB40E90F6BFD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5388D8-91FA-FE23-01A2-721CD02CB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4C04AA-CF4A-D1C3-0163-DFEB7E15D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482D7-9B8C-400A-8F01-86981449C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754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76834-1243-B2EE-14A3-AD9A4BAA9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C85E34-0F6B-98A3-8C33-4A5146C9AC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141C53-A690-B509-E918-52B3CADA8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C7587-9D12-4DAE-B0AC-DB40E90F6BFD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FC1C76-82A7-209C-7A5E-555EFB16D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25D2BF-CD26-00B1-A07A-05063E79E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482D7-9B8C-400A-8F01-86981449C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743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8E3C18-6C98-DDB0-9E6D-1759E4C9AC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0B4982-16E8-6285-3A40-BF295BBE2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D85BDD-40EF-934C-14DE-F8E8070BA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C7587-9D12-4DAE-B0AC-DB40E90F6BFD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8C34E-4B63-C2F5-1C9B-625593949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40613-7D86-E68A-316C-40CB59AB0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482D7-9B8C-400A-8F01-86981449C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993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81CF6-B19E-98D1-A4E2-71DC7B148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B69556-2431-C500-F27E-94B025F03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608E18-2503-DE5C-0F3E-BFB69F454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C7587-9D12-4DAE-B0AC-DB40E90F6BFD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CDBD8-AD60-EEAA-5089-75C9C3364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71307-725C-E88F-F06B-5631AC2DD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482D7-9B8C-400A-8F01-86981449C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399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DD540-A04D-CA21-6276-5B7F53095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A6B14D-1EC0-A4F8-22F4-EAE4F1C3FF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A3074-C599-FACB-470F-59033E60D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C7587-9D12-4DAE-B0AC-DB40E90F6BFD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3C89B-0C57-1518-4242-59122F750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BF20E3-F179-A2D8-8F09-D465CEAF6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482D7-9B8C-400A-8F01-86981449C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426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74FCE-57AB-9989-11BB-7B0216459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E06BA4-82E8-3FAF-EC06-C9493F4A8F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70EE16-6056-08A5-BA8C-BA5A8B2031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39A38F-AC0C-31AF-874F-357D5A7B2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C7587-9D12-4DAE-B0AC-DB40E90F6BFD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F414AA-A189-D3EE-0813-084044FCC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913920-3911-8601-D8F3-670258A88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482D7-9B8C-400A-8F01-86981449C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797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7DAAA-B0F1-FCAA-02D2-BDFB48BDC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340932-AE35-8853-DEBD-C82457BF8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547C3B-4DB0-90E0-26AC-809784FE08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CBA7AE-A727-1F95-76CF-6F2576BF86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17AE36-593B-E6F3-D22D-DC6C135C85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6FF3A6-AA3B-38B0-9111-A3B5527BF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C7587-9D12-4DAE-B0AC-DB40E90F6BFD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193EE9-94B2-B385-6A16-5EFB8C6D6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8BEA0A-54F4-E870-9AB4-60ED0CD14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482D7-9B8C-400A-8F01-86981449C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870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D3F3C-A2EE-5956-E7F1-A50A71E88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88B85A-8656-91C6-D664-A3BAE1B5B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C7587-9D12-4DAE-B0AC-DB40E90F6BFD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F56528-AF7D-A364-705B-20EE89B7B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5A4B01-E059-E10C-2155-1E2FB9CEA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482D7-9B8C-400A-8F01-86981449C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483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643B67-3E0C-C447-C855-BAAB64CB3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C7587-9D12-4DAE-B0AC-DB40E90F6BFD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8D7850-A325-869C-4F67-06A9616CE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9E4AD4-E7BD-B09F-A27F-C99811A4A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482D7-9B8C-400A-8F01-86981449C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963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2873F-80B8-EEBF-F23B-43C1439AE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31B6B-F25F-A1B9-8660-B7C667E07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F2B6F9-91BC-C736-726A-EF463AD2CD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28B629-10EE-E85D-AAA6-E5B0313AE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C7587-9D12-4DAE-B0AC-DB40E90F6BFD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222374-6039-2B5C-500F-26D3A3310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1399A1-5636-A53E-33DA-C1B13E3E9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482D7-9B8C-400A-8F01-86981449C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285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667EF-FF92-51FE-0DF5-F6885EFBF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80DBE3-13FB-04E8-9A78-8E6377072A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77FF95-13DB-5D7A-F6F4-3E993D6C0A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1CC605-CD0B-4C95-0E1D-1E05C827F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C7587-9D12-4DAE-B0AC-DB40E90F6BFD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4A8A69-3FEB-14E7-22A8-305547972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1DCD19-8400-AD22-0BB9-C51FB1DEC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482D7-9B8C-400A-8F01-86981449C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900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B5B8C3-0F48-0713-07B4-D1354639A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8C3F3F-75D0-9992-5E75-DA6F476AD0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63360E-6096-B755-AE3A-27EBB0738E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C7587-9D12-4DAE-B0AC-DB40E90F6BFD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CB4543-8997-0CB0-ED7E-4F19D560DB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A87284-A85A-C89D-A4D1-30053D158A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482D7-9B8C-400A-8F01-86981449C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32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5" Type="http://schemas.openxmlformats.org/officeDocument/2006/relationships/image" Target="../media/image18.pn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2D27D63-AC9A-6ACE-700D-22DA7F20A01E}"/>
              </a:ext>
            </a:extLst>
          </p:cNvPr>
          <p:cNvSpPr txBox="1"/>
          <p:nvPr/>
        </p:nvSpPr>
        <p:spPr>
          <a:xfrm>
            <a:off x="2998447" y="27708"/>
            <a:ext cx="6689437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Sylfaen" panose="010A0502050306030303" pitchFamily="18" charset="0"/>
              </a:rPr>
              <a:t>Կենսաբանության գիտահետազոտական ինստիտուտ </a:t>
            </a:r>
            <a:r>
              <a:rPr lang="ru-RU" b="1" dirty="0">
                <a:latin typeface="Sylfaen" panose="010A0502050306030303" pitchFamily="18" charset="0"/>
              </a:rPr>
              <a:t>Հիմնարար և ախտաբանական կենսաքիմիայի լաբորատորիա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F9787E-D93C-5FF0-4C81-2F07B1D50D35}"/>
              </a:ext>
            </a:extLst>
          </p:cNvPr>
          <p:cNvSpPr txBox="1"/>
          <p:nvPr/>
        </p:nvSpPr>
        <p:spPr>
          <a:xfrm>
            <a:off x="4259868" y="704816"/>
            <a:ext cx="39862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i="1" u="sng" dirty="0">
                <a:latin typeface="Sylfaen" panose="010A0502050306030303" pitchFamily="18" charset="0"/>
              </a:rPr>
              <a:t>Ասպիրանտ, կրտսեր գիտաշխատող</a:t>
            </a:r>
            <a:endParaRPr lang="en-US" i="1" u="sng" dirty="0">
              <a:latin typeface="Sylfaen" panose="010A05020503060303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E5A489-3071-3334-029A-96941DA64702}"/>
              </a:ext>
            </a:extLst>
          </p:cNvPr>
          <p:cNvSpPr txBox="1"/>
          <p:nvPr/>
        </p:nvSpPr>
        <p:spPr>
          <a:xfrm>
            <a:off x="5675657" y="1129028"/>
            <a:ext cx="6357420" cy="1015663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y-AM" sz="2000" b="1" u="sng" dirty="0">
                <a:latin typeface="Sylfaen" panose="010A0502050306030303" pitchFamily="18" charset="0"/>
              </a:rPr>
              <a:t>Կրծքագեղձի քաղցկեղի բջջային ազդանշանային համակարգերի վրա ֆիտոմիացությունների կարգավորող ազդեցության ցանցային մոդելավորում</a:t>
            </a:r>
            <a:endParaRPr lang="en-US" sz="2000" b="1" u="sng" dirty="0">
              <a:latin typeface="Sylfaen" panose="010A0502050306030303" pitchFamily="18" charset="0"/>
            </a:endParaRPr>
          </a:p>
        </p:txBody>
      </p:sp>
      <p:pic>
        <p:nvPicPr>
          <p:cNvPr id="10" name="Picture 9" descr="A network of colorful circles and lines&#10;&#10;AI-generated content may be incorrect.">
            <a:extLst>
              <a:ext uri="{FF2B5EF4-FFF2-40B4-BE49-F238E27FC236}">
                <a16:creationId xmlns:a16="http://schemas.microsoft.com/office/drawing/2014/main" id="{BF9292FD-2A45-7DC0-314A-8B21B6F81B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2" r="15494"/>
          <a:stretch/>
        </p:blipFill>
        <p:spPr>
          <a:xfrm>
            <a:off x="7758491" y="4713310"/>
            <a:ext cx="2719309" cy="2180528"/>
          </a:xfrm>
          <a:prstGeom prst="rect">
            <a:avLst/>
          </a:prstGeom>
        </p:spPr>
      </p:pic>
      <p:pic>
        <p:nvPicPr>
          <p:cNvPr id="11" name="Picture 10" descr="A graph with green and red dots&#10;&#10;AI-generated content may be incorrect.">
            <a:extLst>
              <a:ext uri="{FF2B5EF4-FFF2-40B4-BE49-F238E27FC236}">
                <a16:creationId xmlns:a16="http://schemas.microsoft.com/office/drawing/2014/main" id="{434E0FC0-5FE7-46B3-CD38-05D825BA40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21"/>
          <a:stretch/>
        </p:blipFill>
        <p:spPr>
          <a:xfrm>
            <a:off x="8841965" y="2276998"/>
            <a:ext cx="3049311" cy="2554669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934C3A89-8C3C-DE96-8F56-3B23A875A6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31" r="56580" b="33077"/>
          <a:stretch>
            <a:fillRect/>
          </a:stretch>
        </p:blipFill>
        <p:spPr bwMode="auto">
          <a:xfrm>
            <a:off x="10366621" y="53703"/>
            <a:ext cx="1666456" cy="72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432BFB0-360B-3F54-F4FE-3069110AD304}"/>
              </a:ext>
            </a:extLst>
          </p:cNvPr>
          <p:cNvSpPr txBox="1"/>
          <p:nvPr/>
        </p:nvSpPr>
        <p:spPr>
          <a:xfrm>
            <a:off x="264160" y="1701979"/>
            <a:ext cx="4693920" cy="400110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y-AM" sz="20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ylfaen" panose="010A0502050306030303" pitchFamily="18" charset="0"/>
              </a:rPr>
              <a:t>Մեր լաբորատորիայի մասին</a:t>
            </a:r>
            <a:endParaRPr lang="en-US" sz="20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ylfaen" panose="010A0502050306030303" pitchFamily="18" charset="0"/>
            </a:endParaRPr>
          </a:p>
        </p:txBody>
      </p:sp>
      <p:pic>
        <p:nvPicPr>
          <p:cNvPr id="31" name="Picture 30" descr="A group of people wearing surgical scrubs and masks&#10;&#10;AI-generated content may be incorrect.">
            <a:extLst>
              <a:ext uri="{FF2B5EF4-FFF2-40B4-BE49-F238E27FC236}">
                <a16:creationId xmlns:a16="http://schemas.microsoft.com/office/drawing/2014/main" id="{06CBCDD6-63A3-BF73-B027-6D295F2E97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7" y="16778"/>
            <a:ext cx="2139329" cy="1604497"/>
          </a:xfrm>
          <a:prstGeom prst="rect">
            <a:avLst/>
          </a:prstGeom>
        </p:spPr>
      </p:pic>
      <p:pic>
        <p:nvPicPr>
          <p:cNvPr id="33" name="Picture 32" descr="A diagram of a pig&#10;&#10;AI-generated content may be incorrect.">
            <a:extLst>
              <a:ext uri="{FF2B5EF4-FFF2-40B4-BE49-F238E27FC236}">
                <a16:creationId xmlns:a16="http://schemas.microsoft.com/office/drawing/2014/main" id="{7976252B-528E-9D96-3BFE-84275D6921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63" y="2228012"/>
            <a:ext cx="7075723" cy="454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43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hypogal cells&#10;&#10;AI-generated content may be incorrect.">
            <a:extLst>
              <a:ext uri="{FF2B5EF4-FFF2-40B4-BE49-F238E27FC236}">
                <a16:creationId xmlns:a16="http://schemas.microsoft.com/office/drawing/2014/main" id="{73F551E2-E30C-BD26-3E6A-9B093FEE19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598" y="1179982"/>
            <a:ext cx="4754880" cy="3328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B69971-8297-D5DB-8339-BEDCAAAEA1E9}"/>
              </a:ext>
            </a:extLst>
          </p:cNvPr>
          <p:cNvSpPr txBox="1"/>
          <p:nvPr/>
        </p:nvSpPr>
        <p:spPr>
          <a:xfrm>
            <a:off x="2010222" y="36566"/>
            <a:ext cx="8806897" cy="922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hy-AM" sz="2400" b="1" kern="100" dirty="0">
                <a:effectLst/>
                <a:latin typeface="Sylfaen" panose="010A0502050306030303" pitchFamily="18" charset="0"/>
                <a:ea typeface="Aptos" panose="020B0004020202020204" pitchFamily="34" charset="0"/>
                <a:cs typeface="Arial" panose="020B0604020202020204" pitchFamily="34" charset="0"/>
              </a:rPr>
              <a:t>Ը</a:t>
            </a:r>
            <a:r>
              <a:rPr lang="en-US" sz="2400" b="1" kern="100" dirty="0" err="1">
                <a:effectLst/>
                <a:latin typeface="Sylfaen" panose="010A0502050306030303" pitchFamily="18" charset="0"/>
                <a:ea typeface="Aptos" panose="020B0004020202020204" pitchFamily="34" charset="0"/>
                <a:cs typeface="Arial" panose="020B0604020202020204" pitchFamily="34" charset="0"/>
              </a:rPr>
              <a:t>նդհատվող</a:t>
            </a:r>
            <a:r>
              <a:rPr lang="en-US" sz="2400" b="1" kern="100" dirty="0">
                <a:effectLst/>
                <a:latin typeface="Sylfaen" panose="010A050205030603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Sylfaen" panose="010A050205030603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մեղմ</a:t>
            </a:r>
            <a:r>
              <a:rPr lang="en-US" sz="2400" b="1" kern="100" dirty="0">
                <a:effectLst/>
                <a:latin typeface="Sylfaen" panose="010A050205030603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Sylfaen" panose="010A0502050306030303" pitchFamily="18" charset="0"/>
                <a:ea typeface="Aptos" panose="020B0004020202020204" pitchFamily="34" charset="0"/>
                <a:cs typeface="Arial" panose="020B0604020202020204" pitchFamily="34" charset="0"/>
              </a:rPr>
              <a:t>հիպօքսիայի</a:t>
            </a:r>
            <a:r>
              <a:rPr lang="en-US" sz="2400" b="1" kern="100" dirty="0">
                <a:effectLst/>
                <a:latin typeface="Sylfaen" panose="010A0502050306030303" pitchFamily="18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effectLst/>
                <a:latin typeface="Sylfaen" panose="010A0502050306030303" pitchFamily="18" charset="0"/>
                <a:ea typeface="Aptos" panose="020B0004020202020204" pitchFamily="34" charset="0"/>
                <a:cs typeface="Arial" panose="020B0604020202020204" pitchFamily="34" charset="0"/>
              </a:rPr>
              <a:t>ազդեցությունը</a:t>
            </a:r>
            <a:r>
              <a:rPr lang="en-US" sz="2400" b="1" kern="100" dirty="0">
                <a:effectLst/>
                <a:latin typeface="Sylfaen" panose="010A0502050306030303" pitchFamily="18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effectLst/>
                <a:latin typeface="Sylfaen" panose="010A0502050306030303" pitchFamily="18" charset="0"/>
                <a:ea typeface="Aptos" panose="020B0004020202020204" pitchFamily="34" charset="0"/>
                <a:cs typeface="Arial" panose="020B0604020202020204" pitchFamily="34" charset="0"/>
              </a:rPr>
              <a:t>կրծքագեղձի</a:t>
            </a:r>
            <a:r>
              <a:rPr lang="en-US" sz="2400" b="1" kern="100" dirty="0">
                <a:effectLst/>
                <a:latin typeface="Sylfaen" panose="010A050205030603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Sylfaen" panose="010A0502050306030303" pitchFamily="18" charset="0"/>
                <a:ea typeface="Aptos" panose="020B0004020202020204" pitchFamily="34" charset="0"/>
                <a:cs typeface="Arial" panose="020B0604020202020204" pitchFamily="34" charset="0"/>
              </a:rPr>
              <a:t>քաղցկեղի</a:t>
            </a:r>
            <a:r>
              <a:rPr lang="en-US" sz="2400" b="1" kern="100" dirty="0">
                <a:effectLst/>
                <a:latin typeface="Sylfaen" panose="010A050205030603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Sylfaen" panose="010A0502050306030303" pitchFamily="18" charset="0"/>
                <a:ea typeface="Aptos" panose="020B0004020202020204" pitchFamily="34" charset="0"/>
                <a:cs typeface="Arial" panose="020B0604020202020204" pitchFamily="34" charset="0"/>
              </a:rPr>
              <a:t>միկրոմիջավայրի</a:t>
            </a:r>
            <a:r>
              <a:rPr lang="en-US" sz="2400" b="1" kern="100" dirty="0">
                <a:effectLst/>
                <a:latin typeface="Sylfaen" panose="010A050205030603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Sylfaen" panose="010A050205030603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դեղակայունության</a:t>
            </a:r>
            <a:r>
              <a:rPr lang="en-US" sz="2400" b="1" kern="100" dirty="0">
                <a:effectLst/>
                <a:latin typeface="Sylfaen" panose="010A050205030603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Sylfaen" panose="010A050205030603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վրա</a:t>
            </a:r>
            <a:endParaRPr lang="en-US" sz="24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76606C-AB07-D409-8592-75AEF92CCDD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665" r="6587"/>
          <a:stretch/>
        </p:blipFill>
        <p:spPr>
          <a:xfrm>
            <a:off x="115378" y="145718"/>
            <a:ext cx="1988409" cy="922176"/>
          </a:xfrm>
          <a:prstGeom prst="rect">
            <a:avLst/>
          </a:prstGeom>
        </p:spPr>
      </p:pic>
      <p:pic>
        <p:nvPicPr>
          <p:cNvPr id="13" name="Picture 12" descr="A collage of images of cells&#10;&#10;AI-generated content may be incorrect.">
            <a:extLst>
              <a:ext uri="{FF2B5EF4-FFF2-40B4-BE49-F238E27FC236}">
                <a16:creationId xmlns:a16="http://schemas.microsoft.com/office/drawing/2014/main" id="{476C8E9C-0AB3-F12D-AF08-4F37AA23B8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015" y="2164253"/>
            <a:ext cx="3732699" cy="3637114"/>
          </a:xfrm>
          <a:prstGeom prst="rect">
            <a:avLst/>
          </a:prstGeom>
        </p:spPr>
      </p:pic>
      <p:pic>
        <p:nvPicPr>
          <p:cNvPr id="15" name="Picture 14" descr="A logo with text and symbols&#10;&#10;AI-generated content may be incorrect.">
            <a:extLst>
              <a:ext uri="{FF2B5EF4-FFF2-40B4-BE49-F238E27FC236}">
                <a16:creationId xmlns:a16="http://schemas.microsoft.com/office/drawing/2014/main" id="{7E676414-45D6-389E-C46F-A130EB52CD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9" t="18451" r="18649" b="18788"/>
          <a:stretch/>
        </p:blipFill>
        <p:spPr>
          <a:xfrm>
            <a:off x="10817119" y="27708"/>
            <a:ext cx="1237333" cy="1232613"/>
          </a:xfrm>
          <a:prstGeom prst="rect">
            <a:avLst/>
          </a:prstGeom>
        </p:spPr>
      </p:pic>
      <p:pic>
        <p:nvPicPr>
          <p:cNvPr id="19" name="Picture 18" descr="A diagram of a cancer tumor&#10;&#10;AI-generated content may be incorrect.">
            <a:extLst>
              <a:ext uri="{FF2B5EF4-FFF2-40B4-BE49-F238E27FC236}">
                <a16:creationId xmlns:a16="http://schemas.microsoft.com/office/drawing/2014/main" id="{C4100EF8-1530-18B3-F2AC-0E79F94A71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858" y="4560016"/>
            <a:ext cx="3054506" cy="178626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BEEBB1E-12FB-159E-8D89-104991B1B271}"/>
              </a:ext>
            </a:extLst>
          </p:cNvPr>
          <p:cNvSpPr txBox="1"/>
          <p:nvPr/>
        </p:nvSpPr>
        <p:spPr>
          <a:xfrm>
            <a:off x="5869498" y="6365243"/>
            <a:ext cx="652272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1. Hypoxia-associated regulation of HIF1α, P-</a:t>
            </a:r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gp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GLUT-1 and BCL-2 signaling pathways in DMBA-induced rat tumor tissues following FUDOX treatment.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C394AD3-2951-0840-6AA6-9ED31D96805A}"/>
              </a:ext>
            </a:extLst>
          </p:cNvPr>
          <p:cNvSpPr/>
          <p:nvPr/>
        </p:nvSpPr>
        <p:spPr>
          <a:xfrm>
            <a:off x="10182109" y="1533353"/>
            <a:ext cx="1872343" cy="43088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8575"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y-AM" sz="2000" b="1" i="1" dirty="0">
                <a:solidFill>
                  <a:schemeClr val="bg1"/>
                </a:solidFill>
                <a:latin typeface="Sylfaen" panose="010A0502050306030303" pitchFamily="18" charset="0"/>
                <a:cs typeface="Times New Roman" panose="02020603050405020304" pitchFamily="18" charset="0"/>
              </a:rPr>
              <a:t>Արդյունքներ</a:t>
            </a:r>
            <a:endParaRPr lang="en-US" sz="2000" b="1" i="1" dirty="0">
              <a:solidFill>
                <a:schemeClr val="bg1"/>
              </a:solidFill>
              <a:latin typeface="Sylfaen" panose="010A05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BA2E8FC-FA61-DE34-8242-BAE4ACE3C816}"/>
              </a:ext>
            </a:extLst>
          </p:cNvPr>
          <p:cNvSpPr/>
          <p:nvPr/>
        </p:nvSpPr>
        <p:spPr>
          <a:xfrm>
            <a:off x="215701" y="4822371"/>
            <a:ext cx="3022661" cy="64297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Sylfaen" panose="010A0502050306030303" pitchFamily="18" charset="0"/>
              </a:rPr>
              <a:t>Միջազգային համագործակցություն</a:t>
            </a:r>
            <a:endParaRPr lang="en-US" b="1" dirty="0">
              <a:latin typeface="Sylfaen" panose="010A0502050306030303" pitchFamily="18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31D020F-A5A5-79A7-7DFA-EAAA4FC9C3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2863" y="5684526"/>
            <a:ext cx="843605" cy="432091"/>
          </a:xfrm>
          <a:prstGeom prst="rect">
            <a:avLst/>
          </a:prstGeom>
        </p:spPr>
      </p:pic>
      <p:pic>
        <p:nvPicPr>
          <p:cNvPr id="30" name="Picture 10" descr="Oregon Health &amp; Science University | AMIA - American Medical Informatics  Association">
            <a:extLst>
              <a:ext uri="{FF2B5EF4-FFF2-40B4-BE49-F238E27FC236}">
                <a16:creationId xmlns:a16="http://schemas.microsoft.com/office/drawing/2014/main" id="{3D84B0E5-70D3-5F58-96AC-B1CB9598ED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3" t="24072" r="10678" b="24803"/>
          <a:stretch>
            <a:fillRect/>
          </a:stretch>
        </p:blipFill>
        <p:spPr bwMode="auto">
          <a:xfrm>
            <a:off x="245633" y="5841973"/>
            <a:ext cx="774997" cy="53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2" descr="Saarland University (Germany)">
            <a:extLst>
              <a:ext uri="{FF2B5EF4-FFF2-40B4-BE49-F238E27FC236}">
                <a16:creationId xmlns:a16="http://schemas.microsoft.com/office/drawing/2014/main" id="{79C45AFA-B90C-80B9-6C3C-40E93963FA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4" t="25448" r="6008" b="22966"/>
          <a:stretch>
            <a:fillRect/>
          </a:stretch>
        </p:blipFill>
        <p:spPr bwMode="auto">
          <a:xfrm>
            <a:off x="1113042" y="5684526"/>
            <a:ext cx="1183277" cy="45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European Cooperation in Science and Technology (COST)">
            <a:extLst>
              <a:ext uri="{FF2B5EF4-FFF2-40B4-BE49-F238E27FC236}">
                <a16:creationId xmlns:a16="http://schemas.microsoft.com/office/drawing/2014/main" id="{1580D2EA-844C-FE16-4DA3-541F3B1BF1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64" b="28615"/>
          <a:stretch/>
        </p:blipFill>
        <p:spPr bwMode="auto">
          <a:xfrm>
            <a:off x="2386413" y="6194810"/>
            <a:ext cx="747944" cy="17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4" descr="University of Regensburg | Regensburg, Germany">
            <a:extLst>
              <a:ext uri="{FF2B5EF4-FFF2-40B4-BE49-F238E27FC236}">
                <a16:creationId xmlns:a16="http://schemas.microsoft.com/office/drawing/2014/main" id="{F3A6D1CE-F67A-7363-3EBE-4757CDE50D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9" t="35564" r="2958" b="20813"/>
          <a:stretch>
            <a:fillRect/>
          </a:stretch>
        </p:blipFill>
        <p:spPr bwMode="auto">
          <a:xfrm>
            <a:off x="1066384" y="6260852"/>
            <a:ext cx="1192838" cy="24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CA2C7866-D295-D141-8DA8-23EE8B24B0E9}"/>
              </a:ext>
            </a:extLst>
          </p:cNvPr>
          <p:cNvSpPr/>
          <p:nvPr/>
        </p:nvSpPr>
        <p:spPr>
          <a:xfrm>
            <a:off x="3694493" y="4913505"/>
            <a:ext cx="2073192" cy="48248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b="1" dirty="0">
                <a:latin typeface="Sylfaen" panose="010A0502050306030303" pitchFamily="18" charset="0"/>
              </a:rPr>
              <a:t>Դրամաշնորհներ</a:t>
            </a:r>
            <a:endParaRPr lang="en-US" b="1" dirty="0">
              <a:latin typeface="Sylfaen" panose="010A0502050306030303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1C8B538-B8E2-5A90-017E-8DE241F545BF}"/>
              </a:ext>
            </a:extLst>
          </p:cNvPr>
          <p:cNvSpPr/>
          <p:nvPr/>
        </p:nvSpPr>
        <p:spPr>
          <a:xfrm>
            <a:off x="92878" y="1370032"/>
            <a:ext cx="3281693" cy="59420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Sylfaen" panose="010A0502050306030303" pitchFamily="18" charset="0"/>
              </a:rPr>
              <a:t>Մեթոդներ, նյութատեխնիկական բազա</a:t>
            </a:r>
            <a:endParaRPr lang="en-US" b="1" dirty="0">
              <a:latin typeface="Sylfaen" panose="010A0502050306030303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50EC7AC-FA8E-2B0D-AAE1-731FE42B61CA}"/>
              </a:ext>
            </a:extLst>
          </p:cNvPr>
          <p:cNvSpPr txBox="1"/>
          <p:nvPr/>
        </p:nvSpPr>
        <p:spPr>
          <a:xfrm>
            <a:off x="3876289" y="5499860"/>
            <a:ext cx="18114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hy-AM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LCG-1F010,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24WS-1F036</a:t>
            </a:r>
            <a:endParaRPr lang="hy-AM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Aurora CS-Cell Sorter - Cytek Biosciences - Accela - Accelerate your  biomedical research">
            <a:extLst>
              <a:ext uri="{FF2B5EF4-FFF2-40B4-BE49-F238E27FC236}">
                <a16:creationId xmlns:a16="http://schemas.microsoft.com/office/drawing/2014/main" id="{F7942316-4BEB-82FF-BEFC-5AC6CF08D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90" y="3572856"/>
            <a:ext cx="2112328" cy="104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0" descr="Stain-Free Western Blotting Workflow from Bio-Rad | Biocompare.com">
            <a:extLst>
              <a:ext uri="{FF2B5EF4-FFF2-40B4-BE49-F238E27FC236}">
                <a16:creationId xmlns:a16="http://schemas.microsoft.com/office/drawing/2014/main" id="{74BE75F3-D3C4-3E5A-768D-F46D14367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783" y="2048394"/>
            <a:ext cx="1136099" cy="85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1CCA13-47FA-4361-AD94-C5F59FDA9A3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5378" y="2093690"/>
            <a:ext cx="1533342" cy="8451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DE99A7-B516-918C-1838-95813F55C04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2933506"/>
            <a:ext cx="1629170" cy="7815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159F42-84F4-B13D-1105-EC699942578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48085" y="2862067"/>
            <a:ext cx="1797489" cy="94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6640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2426</TotalTime>
  <Words>74</Words>
  <Application>Microsoft Office PowerPoint</Application>
  <PresentationFormat>Widescreen</PresentationFormat>
  <Paragraphs>14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9" baseType="lpstr">
      <vt:lpstr>Aptos</vt:lpstr>
      <vt:lpstr>Arial</vt:lpstr>
      <vt:lpstr>Calibri</vt:lpstr>
      <vt:lpstr>Calibri Light</vt:lpstr>
      <vt:lpstr>Sylfaen</vt:lpstr>
      <vt:lpstr>Times New Roman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Edita Nadiryan</dc:creator>
  <cp:lastModifiedBy>Mery Qocharyan</cp:lastModifiedBy>
  <cp:revision>9</cp:revision>
  <dcterms:created xsi:type="dcterms:W3CDTF">2025-10-04T12:00:23Z</dcterms:created>
  <dcterms:modified xsi:type="dcterms:W3CDTF">2026-05-14T05:49:59Z</dcterms:modified>
</cp:coreProperties>
</file>